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76" r:id="rId5"/>
    <p:sldId id="260" r:id="rId6"/>
    <p:sldId id="261" r:id="rId7"/>
    <p:sldId id="277" r:id="rId8"/>
    <p:sldId id="262" r:id="rId9"/>
    <p:sldId id="288" r:id="rId10"/>
    <p:sldId id="263" r:id="rId11"/>
    <p:sldId id="283" r:id="rId12"/>
    <p:sldId id="284" r:id="rId13"/>
    <p:sldId id="285" r:id="rId14"/>
    <p:sldId id="286" r:id="rId15"/>
    <p:sldId id="282" r:id="rId16"/>
    <p:sldId id="278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87" r:id="rId27"/>
    <p:sldId id="274" r:id="rId28"/>
    <p:sldId id="275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53" autoAdjust="0"/>
    <p:restoredTop sz="94660"/>
  </p:normalViewPr>
  <p:slideViewPr>
    <p:cSldViewPr snapToGrid="0">
      <p:cViewPr>
        <p:scale>
          <a:sx n="66" d="100"/>
          <a:sy n="66" d="100"/>
        </p:scale>
        <p:origin x="180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D814710A-B2EB-47ED-A786-766DA5439B24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80774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img</a:t>
            </a:r>
            <a:r>
              <a:rPr lang="en-US" baseline="0" dirty="0" smtClean="0"/>
              <a:t>, 15mn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D814710A-B2EB-47ED-A786-766DA5439B24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87449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Accuracy: 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</a:endParaRPr>
          </a:p>
          <a:p>
            <a:pPr marL="1200240" lvl="2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Position 2.5 m CEP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</a:endParaRPr>
          </a:p>
          <a:p>
            <a:pPr marL="1200240" lvl="2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SBAS 2.0 m CEP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</a:endParaRPr>
          </a:p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50FEEB5-6450-4833-8ACF-11837ABD96F3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8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69278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500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img</a:t>
            </a:r>
            <a:r>
              <a:rPr lang="en-US" baseline="0" dirty="0" smtClean="0"/>
              <a:t>, 15mn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D814710A-B2EB-47ED-A786-766DA5439B24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16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86795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Could be compiled into an automated report that can be emailed to the user after each flight.</a:t>
            </a: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C9B7109-A3D1-45E4-818E-5C89C5F8D263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5436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711A4D5-7600-489A-95C4-C5EDA450B45C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28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446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4/25/16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9526BA3-F9FF-4F05-A99F-33BFF3BB4F30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801914" y="2115966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Automated Cartography Solutions (ACS)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487714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Providing A New Automated Mapping Solution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 – Home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Settings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8459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Map  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5" name="Content Placeholder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031230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Map  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5" name="Content Placeholder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6" name="Content Placeholder 8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9" y="1612645"/>
            <a:ext cx="2559920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18890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Settings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647484" cy="4788155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  <p:pic>
        <p:nvPicPr>
          <p:cNvPr id="5" name="Content Placeholder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398" y="1612645"/>
            <a:ext cx="2573253" cy="4788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954165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Content Placeholder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961" y="1634947"/>
            <a:ext cx="2547325" cy="4743550"/>
          </a:xfrm>
          <a:prstGeom prst="rect">
            <a:avLst/>
          </a:prstGeom>
          <a:ln>
            <a:noFill/>
          </a:ln>
        </p:spPr>
      </p:pic>
      <p:sp>
        <p:nvSpPr>
          <p:cNvPr id="4" name="TextShape 1"/>
          <p:cNvSpPr txBox="1"/>
          <p:nvPr/>
        </p:nvSpPr>
        <p:spPr>
          <a:xfrm>
            <a:off x="1332410" y="809897"/>
            <a:ext cx="7166469" cy="969086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 – Pictures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716231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975972" y="644855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Result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3" name="Picture 5"/>
          <p:cNvPicPr/>
          <p:nvPr/>
        </p:nvPicPr>
        <p:blipFill>
          <a:blip r:embed="rId3"/>
          <a:stretch/>
        </p:blipFill>
        <p:spPr>
          <a:xfrm>
            <a:off x="1514842" y="2081349"/>
            <a:ext cx="7151501" cy="4275987"/>
          </a:xfrm>
          <a:prstGeom prst="rect">
            <a:avLst/>
          </a:prstGeom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686" y="3031396"/>
            <a:ext cx="3711344" cy="221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93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 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1561680" y="1828800"/>
            <a:ext cx="7162560" cy="44193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Cross Platform app utilizing: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AngularJS (1.4)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Apache Cordova (3.5.1) 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Ionic(1.2.4)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jQuery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flight path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Takes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photo/videos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Upload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photos/videos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the server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1371600" y="99072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Server Infrastructure Overview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94284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Primary Database Server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76320" y="190512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Running Windows Server 2012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Uses MySQL 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Meta Data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 Locations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Originally several bash scripts 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to process the images on a 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Xubuntu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server 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59" name="Picture 2"/>
          <p:cNvPicPr/>
          <p:nvPr/>
        </p:nvPicPr>
        <p:blipFill>
          <a:blip r:embed="rId2"/>
          <a:stretch/>
        </p:blipFill>
        <p:spPr>
          <a:xfrm>
            <a:off x="5638680" y="3429000"/>
            <a:ext cx="3211200" cy="2393640"/>
          </a:xfrm>
          <a:prstGeom prst="rect">
            <a:avLst/>
          </a:prstGeom>
          <a:ln>
            <a:noFill/>
          </a:ln>
        </p:spPr>
      </p:pic>
      <p:sp>
        <p:nvSpPr>
          <p:cNvPr id="160" name="CustomShape 3"/>
          <p:cNvSpPr/>
          <p:nvPr/>
        </p:nvSpPr>
        <p:spPr>
          <a:xfrm>
            <a:off x="6298920" y="5857560"/>
            <a:ext cx="1891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HP ProLiant DL320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5720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VIDEO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371600" y="2514600"/>
            <a:ext cx="7772040" cy="36874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Maybe talk about why we wanted to do this before this slide.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93348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Server Side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1371600" y="20574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Formats images to a uniform size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Scrapes image metadata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Enforces image naming conventions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a master image list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Passes images to Autodesk 123D Catch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457200" y="1143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Autodesk 123D Catch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1063051" y="2093566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3D objects using a large set of images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Originally we created a system using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ImageMagick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Javascript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Now we record video with the phone and scrape images from it using VLC Player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027" y="5291591"/>
            <a:ext cx="3381375" cy="1209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6210000" y="1198440"/>
            <a:ext cx="18669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Autodesk Render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2554504" y="1198440"/>
            <a:ext cx="17521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 map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40782" y="2618911"/>
            <a:ext cx="4847313" cy="2735728"/>
          </a:xfrm>
          <a:prstGeom prst="rect">
            <a:avLst/>
          </a:prstGeom>
        </p:spPr>
      </p:pic>
      <p:pic>
        <p:nvPicPr>
          <p:cNvPr id="1032" name="Picture 8" descr="flight_one_map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34185">
            <a:off x="926811" y="2646802"/>
            <a:ext cx="3016634" cy="243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719824" y="2618912"/>
            <a:ext cx="4847313" cy="2735728"/>
          </a:xfrm>
          <a:prstGeom prst="rect">
            <a:avLst/>
          </a:prstGeom>
        </p:spPr>
      </p:pic>
      <p:pic>
        <p:nvPicPr>
          <p:cNvPr id="1030" name="Picture 6" descr="prexyRende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026983">
            <a:off x="4804883" y="2664548"/>
            <a:ext cx="3278006" cy="327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98600" y="8510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70" name="Picture 4"/>
          <p:cNvPicPr/>
          <p:nvPr/>
        </p:nvPicPr>
        <p:blipFill>
          <a:blip r:embed="rId2"/>
          <a:stretch/>
        </p:blipFill>
        <p:spPr>
          <a:xfrm>
            <a:off x="1600200" y="2026800"/>
            <a:ext cx="7092720" cy="4251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914400" y="8380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Analytical Information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1447920" y="2362320"/>
            <a:ext cx="7162560" cy="3428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Average speed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Estimated distance between images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GPS information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EXIF data from picture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53352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Reporting Tools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4042440" y="3244320"/>
            <a:ext cx="478980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292F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 Website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292F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Maybe just a ton of logs from Mission Planner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829" y="1493880"/>
            <a:ext cx="8229240" cy="1142640"/>
          </a:xfrm>
        </p:spPr>
        <p:txBody>
          <a:bodyPr/>
          <a:lstStyle/>
          <a:p>
            <a:r>
              <a:rPr lang="en-US" dirty="0" smtClean="0"/>
              <a:t>What can we do with the logs</a:t>
            </a:r>
            <a:br>
              <a:rPr lang="en-US" dirty="0" smtClean="0"/>
            </a:br>
            <a:r>
              <a:rPr lang="en-US" dirty="0" smtClean="0"/>
              <a:t>business info/ point of view?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772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60948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 Improvements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1371600" y="233208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Low cost hardware upgrades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Sonar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Hexa-Copter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Move software to Cloud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Automatically generated reports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Camera stabilizing mount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Real time video rendering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2792012" y="2460292"/>
            <a:ext cx="1734840" cy="237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5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Q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4603172" y="2828572"/>
            <a:ext cx="1734840" cy="237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5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3882452" y="3463612"/>
            <a:ext cx="1734840" cy="161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0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&amp;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 nodeType="clickEffect">
                      <p:stCondLst>
                        <p:cond delay="0"/>
                      </p:stCondLst>
                      <p:childTnLst>
                        <p:par>
                          <p:cTn id="4" fill="hold" nodeType="withEffect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Effect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Effect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26960" y="8380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Problem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447920" y="1752480"/>
            <a:ext cx="7619760" cy="44193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Google Maps provides users with satellite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images.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That is great, but the images are update infrequently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and low resolution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28" name="Picture 2"/>
          <p:cNvPicPr/>
          <p:nvPr/>
        </p:nvPicPr>
        <p:blipFill>
          <a:blip r:embed="rId2"/>
          <a:stretch/>
        </p:blipFill>
        <p:spPr>
          <a:xfrm>
            <a:off x="2514600" y="3313080"/>
            <a:ext cx="4266720" cy="315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437103" y="842413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Solution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1556657" y="1493640"/>
            <a:ext cx="7389720" cy="4343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Automated Cartography Solutions.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3" name="Picture 5"/>
          <p:cNvPicPr/>
          <p:nvPr/>
        </p:nvPicPr>
        <p:blipFill>
          <a:blip r:embed="rId3"/>
          <a:stretch/>
        </p:blipFill>
        <p:spPr>
          <a:xfrm>
            <a:off x="1514842" y="2081349"/>
            <a:ext cx="7151501" cy="4275987"/>
          </a:xfrm>
          <a:prstGeom prst="rect">
            <a:avLst/>
          </a:prstGeom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686" y="3031396"/>
            <a:ext cx="3711344" cy="22111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231686" y="2081349"/>
            <a:ext cx="4449254" cy="427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0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Potential Uses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1600200" y="2133720"/>
            <a:ext cx="7543440" cy="34588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Who needs more update maps? </a:t>
            </a: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face mines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Construction companies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Farmers 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Disaster Reconnaissance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7" name="Content Placeholder 3"/>
          <p:cNvPicPr/>
          <p:nvPr/>
        </p:nvPicPr>
        <p:blipFill>
          <a:blip r:embed="rId2"/>
          <a:srcRect l="1265" t="1831"/>
          <a:stretch/>
        </p:blipFill>
        <p:spPr>
          <a:xfrm>
            <a:off x="1219320" y="2362320"/>
            <a:ext cx="7825320" cy="408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5634" y="875571"/>
            <a:ext cx="8229240" cy="1142640"/>
          </a:xfrm>
        </p:spPr>
        <p:txBody>
          <a:bodyPr/>
          <a:lstStyle/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we needed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354" y="1841457"/>
            <a:ext cx="3549559" cy="4478473"/>
          </a:xfrm>
          <a:prstGeom prst="rect">
            <a:avLst/>
          </a:prstGeom>
        </p:spPr>
      </p:pic>
      <p:sp>
        <p:nvSpPr>
          <p:cNvPr id="6" name="TextShape 2"/>
          <p:cNvSpPr txBox="1"/>
          <p:nvPr/>
        </p:nvSpPr>
        <p:spPr>
          <a:xfrm>
            <a:off x="1260473" y="2439630"/>
            <a:ext cx="7543440" cy="34588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source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Programmable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Payload of ~1lb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GPS functionality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47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0" y="1191600"/>
            <a:ext cx="6231600" cy="1673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AeroSky P12 
Quadcopter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9" name="Content Placeholder 4"/>
          <p:cNvPicPr/>
          <p:nvPr/>
        </p:nvPicPr>
        <p:blipFill>
          <a:blip r:embed="rId3"/>
          <a:stretch/>
        </p:blipFill>
        <p:spPr>
          <a:xfrm>
            <a:off x="5181480" y="762120"/>
            <a:ext cx="3809520" cy="215892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914399" y="3908880"/>
            <a:ext cx="4029075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APM 2.5 Arduino board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source and programmable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 flipV="1">
            <a:off x="4206240" y="5015160"/>
            <a:ext cx="1812960" cy="29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2" name="CustomShape 4"/>
          <p:cNvSpPr/>
          <p:nvPr/>
        </p:nvSpPr>
        <p:spPr>
          <a:xfrm>
            <a:off x="914399" y="4952520"/>
            <a:ext cx="3171600" cy="6672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U-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blox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NEO-6M GPS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module</a:t>
            </a:r>
          </a:p>
          <a:p>
            <a:pPr marL="743040" lvl="3" indent="-285480">
              <a:buClr>
                <a:srgbClr val="000000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Accuracy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 – 5ft</a:t>
            </a:r>
          </a:p>
        </p:txBody>
      </p:sp>
      <p:sp>
        <p:nvSpPr>
          <p:cNvPr id="143" name="CustomShape 5"/>
          <p:cNvSpPr/>
          <p:nvPr/>
        </p:nvSpPr>
        <p:spPr>
          <a:xfrm>
            <a:off x="990000" y="3239640"/>
            <a:ext cx="317160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Lipo-Battery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2200 mAh  ~ 20 minutes flight time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6"/>
          <p:cNvSpPr/>
          <p:nvPr/>
        </p:nvSpPr>
        <p:spPr>
          <a:xfrm flipV="1">
            <a:off x="3809880" y="2430360"/>
            <a:ext cx="3200040" cy="1269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45" name="Picture 3"/>
          <p:cNvPicPr/>
          <p:nvPr/>
        </p:nvPicPr>
        <p:blipFill>
          <a:blip r:embed="rId4"/>
          <a:stretch/>
        </p:blipFill>
        <p:spPr>
          <a:xfrm>
            <a:off x="6231960" y="3084840"/>
            <a:ext cx="2063160" cy="326808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914399" y="5617035"/>
            <a:ext cx="1548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2lb Payload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r>
              <a:rPr lang="en-US" dirty="0" smtClean="0"/>
              <a:t>Transition between app and drone? </a:t>
            </a:r>
          </a:p>
          <a:p>
            <a:r>
              <a:rPr lang="en-US" dirty="0" smtClean="0"/>
              <a:t>High level app, why do what we did?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88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anchor="ctr"/>
      <a:lstStyle>
        <a:defPPr algn="ctr">
          <a:lnSpc>
            <a:spcPct val="100000"/>
          </a:lnSpc>
          <a:defRPr sz="4400" b="0" strike="noStrike" spc="-1" dirty="0">
            <a:solidFill>
              <a:srgbClr val="000000"/>
            </a:solidFill>
            <a:uFill>
              <a:solidFill>
                <a:srgbClr val="FFFFFF"/>
              </a:solidFill>
            </a:uFill>
            <a:latin typeface="Calibri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583</TotalTime>
  <Words>376</Words>
  <Application>Microsoft Office PowerPoint</Application>
  <PresentationFormat>On-screen Show (4:3)</PresentationFormat>
  <Paragraphs>104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DejaVu Sans</vt:lpstr>
      <vt:lpstr>Symbol</vt:lpstr>
      <vt:lpstr>Tahoma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we needed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can we do with the logs business info/ point of view?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waffles</dc:creator>
  <cp:lastModifiedBy>Scott Efird</cp:lastModifiedBy>
  <cp:revision>127</cp:revision>
  <dcterms:created xsi:type="dcterms:W3CDTF">2016-04-05T00:29:39Z</dcterms:created>
  <dcterms:modified xsi:type="dcterms:W3CDTF">2016-04-28T22:39:39Z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22</vt:i4>
  </property>
</Properties>
</file>